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23"/>
  </p:notesMasterIdLst>
  <p:handoutMasterIdLst>
    <p:handoutMasterId r:id="rId24"/>
  </p:handoutMasterIdLst>
  <p:sldIdLst>
    <p:sldId id="259" r:id="rId5"/>
    <p:sldId id="260" r:id="rId6"/>
    <p:sldId id="270" r:id="rId7"/>
    <p:sldId id="277" r:id="rId8"/>
    <p:sldId id="278" r:id="rId9"/>
    <p:sldId id="279" r:id="rId10"/>
    <p:sldId id="280" r:id="rId11"/>
    <p:sldId id="271" r:id="rId12"/>
    <p:sldId id="289" r:id="rId13"/>
    <p:sldId id="290" r:id="rId14"/>
    <p:sldId id="291" r:id="rId15"/>
    <p:sldId id="293" r:id="rId16"/>
    <p:sldId id="272" r:id="rId17"/>
    <p:sldId id="295" r:id="rId18"/>
    <p:sldId id="296" r:id="rId19"/>
    <p:sldId id="297" r:id="rId20"/>
    <p:sldId id="29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-12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8/layout/AscendingPictureAccen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1508C4-962A-456C-9EFB-7744E7A6850E}">
      <dgm:prSet phldrT="[Text]" custT="1"/>
      <dgm:spPr/>
      <dgm:t>
        <a:bodyPr/>
        <a:lstStyle/>
        <a:p>
          <a:pPr algn="ctr"/>
          <a:r>
            <a: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โมบาย</a:t>
          </a:r>
          <a:r>
            <a:rPr lang="th-TH" sz="18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</a:t>
          </a:r>
          <a:endParaRPr lang="en-US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/>
    </dgm:pt>
    <dgm:pt modelId="{28102DFD-5914-47DE-A80F-58C721024B80}" type="pres">
      <dgm:prSet presAssocID="{0FA85C9F-FCD6-4993-9528-4311BF84B06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AFAE8CB1-BD31-4AB5-813F-04CE280D7BC3}" type="pres">
      <dgm:prSet presAssocID="{AB1508C4-962A-456C-9EFB-7744E7A6850E}" presName="parTx1" presStyleLbl="node1" presStyleIdx="0" presStyleCnt="1" custScaleX="218910" custLinFactNeighborX="14089" custLinFactNeighborY="-66595"/>
      <dgm:spPr/>
      <dgm:t>
        <a:bodyPr/>
        <a:lstStyle/>
        <a:p>
          <a:endParaRPr lang="th-TH"/>
        </a:p>
      </dgm:t>
    </dgm:pt>
    <dgm:pt modelId="{7A566C52-34DA-42C8-B174-71CC7A781691}" type="pres">
      <dgm:prSet presAssocID="{0DD5DE82-B95D-4528-A702-A258F5E2C4C0}" presName="picture1" presStyleCnt="0"/>
      <dgm:spPr/>
    </dgm:pt>
    <dgm:pt modelId="{1BDDF1A7-8F9A-491D-B616-D31125DA6177}" type="pres">
      <dgm:prSet presAssocID="{0DD5DE82-B95D-4528-A702-A258F5E2C4C0}" presName="imageRepeatNode" presStyleLbl="fgImgPlace1" presStyleIdx="0" presStyleCnt="1" custLinFactNeighborX="-94138" custLinFactNeighborY="-8642"/>
      <dgm:spPr/>
      <dgm:t>
        <a:bodyPr/>
        <a:lstStyle/>
        <a:p>
          <a:endParaRPr lang="th-TH"/>
        </a:p>
      </dgm:t>
    </dgm:pt>
  </dgm:ptLst>
  <dgm:cxnLst>
    <dgm:cxn modelId="{9EED68AC-5733-4A5C-B984-C67383648DD6}" type="presOf" srcId="{0FA85C9F-FCD6-4993-9528-4311BF84B060}" destId="{28102DFD-5914-47DE-A80F-58C721024B80}" srcOrd="0" destOrd="0" presId="urn:microsoft.com/office/officeart/2008/layout/AscendingPictureAccentProcess"/>
    <dgm:cxn modelId="{6E4C25FC-BBB5-464C-BE60-8E60B8CE5A26}" type="presOf" srcId="{AB1508C4-962A-456C-9EFB-7744E7A6850E}" destId="{AFAE8CB1-BD31-4AB5-813F-04CE280D7BC3}" srcOrd="0" destOrd="0" presId="urn:microsoft.com/office/officeart/2008/layout/AscendingPictureAccentProcess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016EB552-AB4A-47D4-B1DC-D53982BF77C9}" type="presOf" srcId="{0DD5DE82-B95D-4528-A702-A258F5E2C4C0}" destId="{1BDDF1A7-8F9A-491D-B616-D31125DA6177}" srcOrd="0" destOrd="0" presId="urn:microsoft.com/office/officeart/2008/layout/AscendingPictureAccentProcess"/>
    <dgm:cxn modelId="{3449B2A2-C167-4293-8DC8-F11CC65B98DD}" type="presParOf" srcId="{28102DFD-5914-47DE-A80F-58C721024B80}" destId="{AFAE8CB1-BD31-4AB5-813F-04CE280D7BC3}" srcOrd="0" destOrd="0" presId="urn:microsoft.com/office/officeart/2008/layout/AscendingPictureAccentProcess"/>
    <dgm:cxn modelId="{5EAC37AC-CB2B-464D-ABC9-6EC1225222AF}" type="presParOf" srcId="{28102DFD-5914-47DE-A80F-58C721024B80}" destId="{7A566C52-34DA-42C8-B174-71CC7A781691}" srcOrd="1" destOrd="0" presId="urn:microsoft.com/office/officeart/2008/layout/AscendingPictureAccentProcess"/>
    <dgm:cxn modelId="{3E973755-D57C-4C3E-AD34-9FD448C583E7}" type="presParOf" srcId="{7A566C52-34DA-42C8-B174-71CC7A781691}" destId="{1BDDF1A7-8F9A-491D-B616-D31125DA6177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r>
            <a: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จากผลการวิจัย  มีประเด็นที่น่าสนใจนำมาอภิปรายผลได้ดังนี้</a:t>
          </a:r>
        </a:p>
        <a:p>
          <a:pPr algn="thaiDist"/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1. ศึกษาค้นคว้าข้อมูลเป็นขั้นตอนที่ผู้วิจัยจำเป็นจะต้องมีการศึกษาค้นคว้าหาข้อมูลเกี่ยวกับชิ้นงานของช่างสิบหมู่อย่างจริงจังว่า มีชิ้นงานใดบ้างที่ดูน่าสนใจสามารถนำเสนอในรูปแบบเทคโนโลยีสมัยใหม่ที่เรียกว่าการสร้างความจริงเสริมให้ดูน่าสนใจมากยิ่งขึ้น ซึ่งจากงานวิจัยพบว่าการเลือกเครื่องมือ เทคนิค วิธีการที่ดีเพื่อนำมาใช้พัฒนา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ชันบนโทรศัพท์มือถือ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สมาร์ทโฟน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มีส่วนสำคัญที่จะพัฒนาชิ้นงานและรายละเอียดในส่วนประกอบต่าง ๆ ให้ออกมาดูสมจริงและน่าสนใจมากยิ่งขึ้นด้วย</a:t>
          </a:r>
        </a:p>
        <a:p>
          <a:pPr algn="thaiDist"/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2. การวิเคราะห์และการออกแบบระบบที่ดี พบข้อดีและข้อเสียของชิ้นงานที่คัดเลือกและนำมาพัฒนาระบบ โดยการนำเสนอในรูปแบบการสร้างความจริงเสริมให้มีเรื่องราวที่ดูน่าสนใจให้กับผู้ใช้งาน</a:t>
          </a:r>
        </a:p>
        <a:p>
          <a:pPr algn="thaiDi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453DCD4-F400-45E1-BAB4-712AFDCF1090}" type="presOf" srcId="{BF3E93DF-79EC-4AAF-97B9-8F371C3DB6E8}" destId="{E5EC5D4A-677A-4D91-BD63-EAE0F6D6AE30}" srcOrd="1" destOrd="0" presId="urn:microsoft.com/office/officeart/2005/8/layout/list1"/>
    <dgm:cxn modelId="{9115C062-FB7C-4FE4-AD8D-8EB9D3D2B431}" type="presOf" srcId="{88A74FBA-21C1-4030-8582-EFEBF4014B32}" destId="{65556089-A601-4F14-880E-DD34C1955D92}" srcOrd="0" destOrd="0" presId="urn:microsoft.com/office/officeart/2005/8/layout/list1"/>
    <dgm:cxn modelId="{C9A50673-02A8-4B05-B645-55725DE73CC2}" type="presOf" srcId="{BF3E93DF-79EC-4AAF-97B9-8F371C3DB6E8}" destId="{7C7949D5-6716-4293-A77E-8D1090D2067B}" srcOrd="0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4FC27FA7-825E-41FC-8C09-4B50A68D0B7A}" type="presParOf" srcId="{65556089-A601-4F14-880E-DD34C1955D92}" destId="{ACC300FF-85E3-4448-8A95-E61C858D6B5B}" srcOrd="0" destOrd="0" presId="urn:microsoft.com/office/officeart/2005/8/layout/list1"/>
    <dgm:cxn modelId="{532349E3-7FC8-40C7-89E5-EB78BCC632B8}" type="presParOf" srcId="{ACC300FF-85E3-4448-8A95-E61C858D6B5B}" destId="{7C7949D5-6716-4293-A77E-8D1090D2067B}" srcOrd="0" destOrd="0" presId="urn:microsoft.com/office/officeart/2005/8/layout/list1"/>
    <dgm:cxn modelId="{3D5020C1-312A-47C2-83EE-97E3122985EC}" type="presParOf" srcId="{ACC300FF-85E3-4448-8A95-E61C858D6B5B}" destId="{E5EC5D4A-677A-4D91-BD63-EAE0F6D6AE30}" srcOrd="1" destOrd="0" presId="urn:microsoft.com/office/officeart/2005/8/layout/list1"/>
    <dgm:cxn modelId="{AC30A89C-119E-4C07-9C3E-77934395BD4A}" type="presParOf" srcId="{65556089-A601-4F14-880E-DD34C1955D92}" destId="{9AEE2868-6E4E-4A78-B2DF-134BBBF33495}" srcOrd="1" destOrd="0" presId="urn:microsoft.com/office/officeart/2005/8/layout/list1"/>
    <dgm:cxn modelId="{35544C2A-6F5C-4F11-B6E4-FAE7E52583C4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r>
            <a: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จากผลการวิจัย  มีประเด็นที่น่าสนใจนำมาอภิปรายผลได้ดังนี้</a:t>
          </a:r>
        </a:p>
        <a:p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3. การทดสอบและการประเมินผลในส่วนของโมบาย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ชันทั้ง 2 ส่วน คือ ส่วนเมนูการใช้งานบนโทรศัพท์มือถือ และส่วนแสดงชิ้นงานช่างสิบหมู่ที่เลือกมาในพัฒนารูปแบบการสร้างความจริงเสริม (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Augmented Reality)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ผลจากการศึกษาออกมาอยู่ในระดับดีและดีมาก ตรงตามวัตถุประสงค์ที่กำหนดไว้ในการวิจัยในครั้งนี้</a:t>
          </a:r>
        </a:p>
        <a:p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4. ควรมีการพัฒนาโมบาย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ชันเพื่อต่อยอดจากชิ้นงานเดิมจาก 5 ชิ้น ให้ครบ 10 ชิ้นงานเพื่อความสมบูรณ์ของงานช่างสิบหมู่ไทยโดยแท้จริงต่อไปในอนาคต</a:t>
          </a:r>
        </a:p>
        <a:p>
          <a:endParaRPr lang="th-TH" sz="20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th-TH" sz="20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thaiDi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459F083-E757-4E5B-A24F-24E568884E6F}" type="presOf" srcId="{BF3E93DF-79EC-4AAF-97B9-8F371C3DB6E8}" destId="{7C7949D5-6716-4293-A77E-8D1090D2067B}" srcOrd="0" destOrd="0" presId="urn:microsoft.com/office/officeart/2005/8/layout/list1"/>
    <dgm:cxn modelId="{5464EA63-1A8C-41C9-A0FC-9424188BE0D9}" type="presOf" srcId="{88A74FBA-21C1-4030-8582-EFEBF4014B32}" destId="{65556089-A601-4F14-880E-DD34C1955D92}" srcOrd="0" destOrd="0" presId="urn:microsoft.com/office/officeart/2005/8/layout/list1"/>
    <dgm:cxn modelId="{0FC54A2F-0335-4631-9AD1-CB11444420B4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A20473B6-8323-4871-9F00-63F24E0703C1}" type="presParOf" srcId="{65556089-A601-4F14-880E-DD34C1955D92}" destId="{ACC300FF-85E3-4448-8A95-E61C858D6B5B}" srcOrd="0" destOrd="0" presId="urn:microsoft.com/office/officeart/2005/8/layout/list1"/>
    <dgm:cxn modelId="{2A327A03-732F-421F-AF72-E7A42F2984BE}" type="presParOf" srcId="{ACC300FF-85E3-4448-8A95-E61C858D6B5B}" destId="{7C7949D5-6716-4293-A77E-8D1090D2067B}" srcOrd="0" destOrd="0" presId="urn:microsoft.com/office/officeart/2005/8/layout/list1"/>
    <dgm:cxn modelId="{F0A80A70-4A41-4F3F-9824-558061918F57}" type="presParOf" srcId="{ACC300FF-85E3-4448-8A95-E61C858D6B5B}" destId="{E5EC5D4A-677A-4D91-BD63-EAE0F6D6AE30}" srcOrd="1" destOrd="0" presId="urn:microsoft.com/office/officeart/2005/8/layout/list1"/>
    <dgm:cxn modelId="{DE41D0FC-DA31-4B5F-8625-053F5D3A20B9}" type="presParOf" srcId="{65556089-A601-4F14-880E-DD34C1955D92}" destId="{9AEE2868-6E4E-4A78-B2DF-134BBBF33495}" srcOrd="1" destOrd="0" presId="urn:microsoft.com/office/officeart/2005/8/layout/list1"/>
    <dgm:cxn modelId="{BBCB8787-0464-42FE-A021-BC2D4DB89A6A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thaiDist"/>
          <a:r>
            <a: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ขอขอบคุณหลักสูตรวิทยา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ศาสตร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บัณฑิต สาขาวิชาวิทยาการคอมพิวเตอร์ คณะวิทยาศาสตร์และเทคโนโลยี มหาวิทยาลัยสวนดุสิต ที่เอื้อเฟื้อสถานที่และเครื่องคอมพิวเตอร์ รวมถึงอุปกรณ์เครื่องมือต่าง ๆ ที่ใช้เพื่อพัฒนางานวิจัยชิ้นนี้ให้ดำเนินการสำเร็จลุล่วงไปได้ด้วยดี</a:t>
          </a:r>
        </a:p>
        <a:p>
          <a:pPr algn="thaiDist"/>
          <a:endParaRPr lang="th-TH" sz="20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thaiDist"/>
          <a:endParaRPr lang="th-TH" sz="20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thaiDist"/>
          <a:endParaRPr lang="th-TH" sz="20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thaiDi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thaiDi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thaiDi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A95DA78-CFC2-4ECE-A518-B2A3970C1CD5}" type="presOf" srcId="{BF3E93DF-79EC-4AAF-97B9-8F371C3DB6E8}" destId="{E5EC5D4A-677A-4D91-BD63-EAE0F6D6AE30}" srcOrd="1" destOrd="0" presId="urn:microsoft.com/office/officeart/2005/8/layout/list1"/>
    <dgm:cxn modelId="{BBA4AF12-3E98-4840-9295-D3F285FE4C38}" type="presOf" srcId="{BF3E93DF-79EC-4AAF-97B9-8F371C3DB6E8}" destId="{7C7949D5-6716-4293-A77E-8D1090D2067B}" srcOrd="0" destOrd="0" presId="urn:microsoft.com/office/officeart/2005/8/layout/list1"/>
    <dgm:cxn modelId="{2A37B8BA-5777-447D-9EDB-05CFAAF36D24}" type="presOf" srcId="{88A74FBA-21C1-4030-8582-EFEBF4014B32}" destId="{65556089-A601-4F14-880E-DD34C1955D92}" srcOrd="0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644814DE-FD6A-4D7C-B502-3FE422188C0A}" type="presParOf" srcId="{65556089-A601-4F14-880E-DD34C1955D92}" destId="{ACC300FF-85E3-4448-8A95-E61C858D6B5B}" srcOrd="0" destOrd="0" presId="urn:microsoft.com/office/officeart/2005/8/layout/list1"/>
    <dgm:cxn modelId="{D12FF1E8-8E0F-45B7-87E1-6C410FC73943}" type="presParOf" srcId="{ACC300FF-85E3-4448-8A95-E61C858D6B5B}" destId="{7C7949D5-6716-4293-A77E-8D1090D2067B}" srcOrd="0" destOrd="0" presId="urn:microsoft.com/office/officeart/2005/8/layout/list1"/>
    <dgm:cxn modelId="{8FFD0385-722C-493A-82FD-D2C307C77929}" type="presParOf" srcId="{ACC300FF-85E3-4448-8A95-E61C858D6B5B}" destId="{E5EC5D4A-677A-4D91-BD63-EAE0F6D6AE30}" srcOrd="1" destOrd="0" presId="urn:microsoft.com/office/officeart/2005/8/layout/list1"/>
    <dgm:cxn modelId="{0E256570-DC66-495B-BDF0-E0162472FDA8}" type="presParOf" srcId="{65556089-A601-4F14-880E-DD34C1955D92}" destId="{9AEE2868-6E4E-4A78-B2DF-134BBBF33495}" srcOrd="1" destOrd="0" presId="urn:microsoft.com/office/officeart/2005/8/layout/list1"/>
    <dgm:cxn modelId="{225DD636-739F-45B3-8154-67EFD3201D3A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พนิดา 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ตันศิ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ริ.  2554.  โลกเสมือนผสานโลกจริง.  วารสารนักบริหารมหาวิทยาลัยกรุงเทพ, 4(1), 169-176.</a:t>
          </a:r>
        </a:p>
        <a:p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ธารทิพย์ 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รัตน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วิจารณ์, 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ชนิ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ชา 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พงษ์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สนิท.2559. โลกเสมือนจริงที่กลายเป็น “โลกสมจริง” ในภาคอุตสาหกรรมการผลิต. วารสารวารสารการสื่อสารและการ	จัดการนิด้า สถาบัน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บัณฑิตพัฒ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นบริหารศาสตร์, 2(3), 97-114.	</a:t>
          </a:r>
        </a:p>
        <a:p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รุ่งอรุณ  กุลธำรง. 2540.  วัฒนธรรมกรุงเทพมหานคร : การศึกษาวิชาช่างสิบหมู่สมัยกรุงรัตนโกสินทร์. กรมส่งเสริมวัฒนธรรม กระทรวงศึกษาธิการ, 	กรุงเทพ.					    </a:t>
          </a:r>
        </a:p>
        <a:p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สุชาดา 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พลา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ชัยภิรมย์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ศิล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 2554.  แนวโน้มการใช้โมบาย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ชัน.  วารสารนักบริหารมหาวิทยาลัยกรุงเทพ, 4(1), 110-116.		</a:t>
          </a:r>
        </a:p>
        <a:p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สุพรรณพงศ์ วงษ์ศรีเพ็ง, 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ณัฐ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วี อุ</a:t>
          </a:r>
          <a:r>
            <a:rPr lang="th-TH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ตกฤษฎ์</a:t>
          </a:r>
          <a:r>
            <a:rPr lang="th-TH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2555. การประยุกต์ใช้เทคนิคความจริงเสริมเพื่อใช้ในการสอนเรื่องพยัญชนะภาษาไทย. วารสารวิชาการ	มหาวิทยาลัยเทคโนโลยีพระจอมเกล้าพระนครเหนือ, 8(1), 49-53. </a:t>
          </a:r>
          <a:endParaRPr lang="en-US" sz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Ayush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Bhargava, Jeffrey Bertrand,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Sabarish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V.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Babu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2017.  A mobile Augmented Reality application for Art Creation. IEEE Conference 	Publications of 3D User Interfaces (3DUI) 10(1): 154-255.  							                </a:t>
          </a:r>
        </a:p>
        <a:p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C.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Battini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G.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Landi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2015.  3D Tracking based Augmented Reality for sculptural Heritage Data 	Management. Journal of the 	Photogrammetry XL-5/W4: 375-379.             	           </a:t>
          </a:r>
          <a:endParaRPr lang="th-TH" sz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Junwei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Yu, Lu Fang,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Chuanzheng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Lu. 2016.  Key technology and application research on mobile augmented reality. IEEE Conference 	Publications of on Software Engineering and Service Science (ICSESS) 3(1): 547-550.	            			           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Kuo-Hsiung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WangLi-Chieh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ChenPo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-Ying,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ChuYun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-Maw Cheng. 2009.  A Study on the Design of Augmented Reality User Interfaces for 	Mobile Learning Systems in Heritage Temples.  	Springer Virtual and Mixed Reality: 5622:282-290.	 			          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Nehla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Ghouaiel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Jean-Marc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Cieutat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Jean Pierre 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Jessel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2014.  Mobile Augmented Reality: Applications and Specific Technical 	</a:t>
          </a:r>
          <a:r>
            <a:rPr lang="en-US" sz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Issues.Springer</a:t>
          </a:r>
          <a:r>
            <a: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 the Studies in Computational Intelligence: 542:139-151.</a:t>
          </a:r>
          <a:endParaRPr lang="th-TH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thaiDist"/>
          <a:endParaRPr lang="th-TH" sz="12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thaiDist"/>
          <a:endParaRPr lang="th-TH" sz="12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54A3F43-C581-46A8-BE3B-2620213F0B6D}" type="presOf" srcId="{BF3E93DF-79EC-4AAF-97B9-8F371C3DB6E8}" destId="{7C7949D5-6716-4293-A77E-8D1090D2067B}" srcOrd="0" destOrd="0" presId="urn:microsoft.com/office/officeart/2005/8/layout/list1"/>
    <dgm:cxn modelId="{D0F94B1F-EC4E-459D-90A1-819EE50B4A58}" type="presOf" srcId="{BF3E93DF-79EC-4AAF-97B9-8F371C3DB6E8}" destId="{E5EC5D4A-677A-4D91-BD63-EAE0F6D6AE30}" srcOrd="1" destOrd="0" presId="urn:microsoft.com/office/officeart/2005/8/layout/list1"/>
    <dgm:cxn modelId="{A55764B0-7F27-4CF8-8386-ECD4612514DC}" type="presOf" srcId="{88A74FBA-21C1-4030-8582-EFEBF4014B32}" destId="{65556089-A601-4F14-880E-DD34C1955D92}" srcOrd="0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B5774C6F-A233-4615-A7EC-40DA11D5989A}" type="presParOf" srcId="{65556089-A601-4F14-880E-DD34C1955D92}" destId="{ACC300FF-85E3-4448-8A95-E61C858D6B5B}" srcOrd="0" destOrd="0" presId="urn:microsoft.com/office/officeart/2005/8/layout/list1"/>
    <dgm:cxn modelId="{88F20B44-D5E2-46AD-B4BE-66C6252F7669}" type="presParOf" srcId="{ACC300FF-85E3-4448-8A95-E61C858D6B5B}" destId="{7C7949D5-6716-4293-A77E-8D1090D2067B}" srcOrd="0" destOrd="0" presId="urn:microsoft.com/office/officeart/2005/8/layout/list1"/>
    <dgm:cxn modelId="{94FE333B-89B9-470B-8A79-4212CE6F5D3E}" type="presParOf" srcId="{ACC300FF-85E3-4448-8A95-E61C858D6B5B}" destId="{E5EC5D4A-677A-4D91-BD63-EAE0F6D6AE30}" srcOrd="1" destOrd="0" presId="urn:microsoft.com/office/officeart/2005/8/layout/list1"/>
    <dgm:cxn modelId="{D9BA45A8-7ADB-489B-9F3D-04554AD640B0}" type="presParOf" srcId="{65556089-A601-4F14-880E-DD34C1955D92}" destId="{9AEE2868-6E4E-4A78-B2DF-134BBBF33495}" srcOrd="1" destOrd="0" presId="urn:microsoft.com/office/officeart/2005/8/layout/list1"/>
    <dgm:cxn modelId="{DE3B63F9-5FE7-481E-83C1-A264CC846ADD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r>
            <a: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ช่างสิบหมู่ หมายถึง กลุ่มช่างผู้ทำงานด้วยมือ ใช้แรงงานสร้างสรรค์ผลงานศิลปะไทยโบราณ ได้แก่ ช่างเขียน ช่างแกะ ช่างสลัก ช่างกลึง ช่างหล่อ ช่างหุ่น ช่างรัก ช่างบุ ช่างปั้นและช่างปูน โดยแต่ละหมู่จะมีแบบฉบับในการใช้วัสดุ เครื่องมือ อุปกรณ์ ระเบียบวิธีทำงาน และ กลวิธีในแต่ละแขนงที่แตกต่างกันออกไป ผู้วิจัยได้พัฒนาโมบาย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 เพื่อช่วยให้นำเสนอรูปแบบงานศิลปะตามศาสตร์ไทยโบราณในแขนงต่างๆ  ให้ดูน่าศึกษาและเรียนรู้ผลงานตามศิลปะไทยโบราณ ผ่านเทคโนโลยีที่ผสมผสานระหว่างความเป็นจริง และโลกเสมือนที่พัฒนาขึ้นมา อีกทั้งยังนำเทคโนโลยีสื่อประสมมาช่วยนำเสนอในภาคบรรยายเพื่อช่วยในการเรียนรู้ให้กับผู้สนใจประวัติและความเป็นมาของงานช่างในแต่ละชิ้นงาน ผลการวิจัยพบว่า เมื่อนำโมบาย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ชันไปทดลองใช้งาน สร้างความน่าสนใจให้กับผู้ใช้งานเป็นอย่างมาก โดยผลการประเมินความพึงพอใจอยู่ในระดับดีมาก รวมถึงการทดสอบประสิทธิภาพของโมบาย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ชันมีค่า   ร้อยละ 96.50 จัดอยู่ในระดับดีมากเช่นกัน</a:t>
          </a:r>
        </a:p>
        <a:p>
          <a:r>
            <a:rPr lang="th-TH" sz="20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คำสำคัญ</a:t>
          </a:r>
          <a:r>
            <a:rPr lang="th-TH" sz="20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 โมบาย</a:t>
          </a:r>
          <a:r>
            <a:rPr lang="th-TH" sz="2000" dirty="0" err="1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ชัน, ช่างสิบหมู่, การสร้างความจริงเสริม</a:t>
          </a:r>
          <a:endParaRPr lang="th-TH" sz="2000" dirty="0">
            <a:solidFill>
              <a:srgbClr val="00B05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just"/>
          <a:r>
            <a: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เครื่องมือที่พัฒนาโมบายแอปพลิเคชั่นแบ่งเป็น 2 ส่วน คือ ส่วนของฮาร์ดแวร์ ซึ่งสมรรถนะเครื่องพีชีอยู่ในระดับที่ดี โดยใช้ระบบปฏิบัติการ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Windows 10 (64 bit)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รวมถึงโทรศัพท์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สมาร์ทโฟน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เลือกใช้รุ่น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Samsung Note S7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ส่วนของซอฟต์แวร์ แบ่งเป็นส่วนใช้พัฒนาโมบายแอปพลิเคชั่นใช้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Android SDK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Android System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เป็นเครื่องมือที่เอาไว้สำหรับพัฒนาโปรแกรมหรือ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แอพพิเคชั่น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บนระบบ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Android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หรือ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iOS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ในส่วนของการสร้างโมเดล 3 มิติ เรนเดอร์และทำแอนิเมชัน ผลงานของช่างสิบหมู่ใช้โปรแกรม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Blender 3D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และใช้โปรแกรม </a:t>
          </a:r>
          <a:r>
            <a:rPr lang="en-US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camtasia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studio 8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ในการตัดต่อภาพและไฟล์เสียง เพื่อให้การแสดงผลการทำงานดูสวยงามและสมบูรณ์ที่สุดเมื่อมีการนำไปใช้งานจริง</a:t>
          </a:r>
        </a:p>
        <a:p>
          <a:pPr algn="ju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การดำเนินการวิจัยในครั้งนี้แบ่งออกเป็น 4 ขั้นตอน ซึ่งมีรายละเอียด ดังนี้ </a:t>
          </a:r>
        </a:p>
        <a:p>
          <a:r>
            <a:rPr lang="th-TH" sz="2000" dirty="0" smtClean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1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ศึกษาค้นคว้าข้อมูล</a:t>
          </a:r>
        </a:p>
        <a:p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	เป็นขั้นตอนที่ศึกษาค้นคว้าหาข้อมูลเกี่ยวกับงานของช่างสิบหมู่ มีชิ้นงานใดบ้างที่น่าสนใจสามารถนำเสนอในรูปแบบเทคโนโลยีสมัยใหม่ที่เรียกว่าการสร้างความจริงเสริมให้ดูน่าสนใจยิ่งขึ้น ร่วมถึงศึกษาเครื่องมือ เทคนิค วิธีการ ที่จะนำมาใช้เพื่อพัฒนาระบบ ให้สามารถทำงานในรูปแบบ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ชันบนโทรศัพท์มือถือ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สมาร์ทโฟน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ได้อย่างมีประสิทธิภาพมากที่สุด</a:t>
          </a:r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NeighborX="51354" custLinFactNeighborY="-2116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just"/>
          <a:r>
            <a:rPr lang="th-TH" sz="2000" b="0" dirty="0" smtClean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2 </a:t>
          </a:r>
          <a:r>
            <a:rPr lang="th-TH" sz="20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การวิเคราะห์และการออกแบบ</a:t>
          </a:r>
          <a:endParaRPr lang="en-US" sz="2000" b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	เป็นขั้นตอนที่วิเคราะห์ข้อดี ข้อเสียของข้อมูลต่าง ๆ ที่ได้มาเข้าสู่กระบวนการออกแบบการทำงานของโมบาย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ชันที่กำหนดไว้ด้วยเทคนิคการสร้างความจริงเสริม โดยเริ่มจากออกแบบชิ้นงานต่าง ๆ ของช่างสิบหมู่ไทย ซึ่งคัดเลือกมาพัฒนาเพียง 5 ชิ้นงาน คือ ช่างแกะ ช่างปั้น ช่างปูน ช่างรัก ช่างหล่อ เป็นต้น</a:t>
          </a:r>
        </a:p>
        <a:p>
          <a:pPr algn="just"/>
          <a:endParaRPr lang="th-TH" sz="20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just"/>
          <a:r>
            <a:rPr lang="th-TH" sz="2000" b="0" dirty="0" smtClean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3 </a:t>
          </a:r>
          <a:r>
            <a:rPr lang="th-TH" sz="20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การพัฒนาระบบ</a:t>
          </a:r>
          <a:endParaRPr lang="en-US" sz="2000" b="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r>
            <a:rPr lang="th-TH" sz="20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	เป็นขั้นตอนในการพัฒนาโมบายแอปพลิเคชั่นให้ได้ตามข้อกำหนดที่วิเคราะห์และออกแบบไว้ ให้สามารถนำไปใช้งานได้จริง ซึ่งการพัฒนาระบบจะสามารถนำเสนอผลงานของช่างสิบหมู่ด้วยเทคนิคการสร้างความจริงเสริมซึ่งแบ่งการพัฒนาออกเป็น 4 ส่วน ได้แก่ การจัดการข้อมูลของช่างสิบหมู่ของไทย การปั้นโมเดลชิ้นผลงานของช่างสิบหมู่ในรูปแบบ 3 มิติ การทำภาพสัญลักษณ์และการกำหนดจุดตอบสนอง (</a:t>
          </a:r>
          <a:r>
            <a:rPr lang="en-US" sz="20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marker</a:t>
          </a:r>
          <a:r>
            <a:rPr lang="th-TH" sz="20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 และการแสดงผลข้อมูลภาพออกมาด้วยเทคนิคการสร้างความจริงเสริมพร้อมเสียงบรรยายจากไฟล์ภาพที่กำหนดไว้ แสดงได้ดังภาพที่ 1.1 </a:t>
          </a:r>
          <a:endParaRPr lang="th-TH" sz="20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th-TH" sz="20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just"/>
          <a:r>
            <a:rPr lang="th-TH" sz="2000" u="non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th-TH" sz="20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ส่วนที่ 1</a:t>
          </a:r>
          <a:r>
            <a:rPr lang="th-TH" sz="2000" u="non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เมนูการใช้งานบนโทรศัพท์มือถือ โดยเมื่อเลือกใช้งาน</a:t>
          </a:r>
          <a:r>
            <a:rPr lang="th-TH" sz="2000" u="none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u="non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</a:t>
          </a: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600" dirty="0">
            <a:latin typeface="SP SUAN DUSIT" panose="02000000000000000000" pitchFamily="2" charset="0"/>
            <a:cs typeface="SP SUAN DUSIT" panose="02000000000000000000" pitchFamily="2" charset="0"/>
          </a:endParaRPr>
        </a:p>
        <a:p>
          <a:pPr algn="just"/>
          <a:r>
            <a:rPr lang="th-TH" sz="2600" dirty="0">
              <a:latin typeface="SP SUAN DUSIT" panose="02000000000000000000" pitchFamily="2" charset="0"/>
              <a:cs typeface="SP SUAN DUSIT" panose="02000000000000000000" pitchFamily="2" charset="0"/>
            </a:rPr>
            <a:t> </a:t>
          </a: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just"/>
          <a:r>
            <a:rPr lang="th-TH" sz="2000" u="non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th-TH" sz="20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ส่วนที่ 2</a:t>
          </a:r>
          <a:r>
            <a:rPr lang="th-TH" sz="2000" u="non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ส่วนแสดงชิ้นงานช่างสิบหมู่ในรูปแบบสร้างความจริงเสริม (</a:t>
          </a:r>
          <a:r>
            <a:rPr lang="en-US" sz="2000" u="non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Augmented Reality)</a:t>
          </a:r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000" u="none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just"/>
          <a:endParaRPr lang="th-TH" sz="2600" dirty="0">
            <a:latin typeface="SP SUAN DUSIT" panose="02000000000000000000" pitchFamily="2" charset="0"/>
            <a:cs typeface="SP SUAN DUSIT" panose="02000000000000000000" pitchFamily="2" charset="0"/>
          </a:endParaRPr>
        </a:p>
        <a:p>
          <a:pPr algn="just"/>
          <a:r>
            <a:rPr lang="th-TH" sz="2600" dirty="0">
              <a:latin typeface="SP SUAN DUSIT" panose="02000000000000000000" pitchFamily="2" charset="0"/>
              <a:cs typeface="SP SUAN DUSIT" panose="02000000000000000000" pitchFamily="2" charset="0"/>
            </a:rPr>
            <a:t> </a:t>
          </a: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A968EFB-1645-4754-96C2-D3E18AFC4E08}" type="presOf" srcId="{88A74FBA-21C1-4030-8582-EFEBF4014B32}" destId="{65556089-A601-4F14-880E-DD34C1955D92}" srcOrd="0" destOrd="0" presId="urn:microsoft.com/office/officeart/2005/8/layout/list1"/>
    <dgm:cxn modelId="{3DD62CEC-97B4-4D9C-B801-0E2441D722D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0571BB15-A8BA-4485-9EF5-6AC8E67AA133}" type="presOf" srcId="{BF3E93DF-79EC-4AAF-97B9-8F371C3DB6E8}" destId="{7C7949D5-6716-4293-A77E-8D1090D2067B}" srcOrd="0" destOrd="0" presId="urn:microsoft.com/office/officeart/2005/8/layout/list1"/>
    <dgm:cxn modelId="{79198767-5FA2-4473-902C-9DB494351B47}" type="presParOf" srcId="{65556089-A601-4F14-880E-DD34C1955D92}" destId="{ACC300FF-85E3-4448-8A95-E61C858D6B5B}" srcOrd="0" destOrd="0" presId="urn:microsoft.com/office/officeart/2005/8/layout/list1"/>
    <dgm:cxn modelId="{C1842272-39E8-47B1-B0F4-99500426FFFF}" type="presParOf" srcId="{ACC300FF-85E3-4448-8A95-E61C858D6B5B}" destId="{7C7949D5-6716-4293-A77E-8D1090D2067B}" srcOrd="0" destOrd="0" presId="urn:microsoft.com/office/officeart/2005/8/layout/list1"/>
    <dgm:cxn modelId="{EBCF291C-CD7F-40DB-A220-489AE9D1FE7D}" type="presParOf" srcId="{ACC300FF-85E3-4448-8A95-E61C858D6B5B}" destId="{E5EC5D4A-677A-4D91-BD63-EAE0F6D6AE30}" srcOrd="1" destOrd="0" presId="urn:microsoft.com/office/officeart/2005/8/layout/list1"/>
    <dgm:cxn modelId="{B33C64CA-D919-45FF-B750-200904157651}" type="presParOf" srcId="{65556089-A601-4F14-880E-DD34C1955D92}" destId="{9AEE2868-6E4E-4A78-B2DF-134BBBF33495}" srcOrd="1" destOrd="0" presId="urn:microsoft.com/office/officeart/2005/8/layout/list1"/>
    <dgm:cxn modelId="{57FB9F81-A694-4942-9D2B-109909C99F2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A74FBA-21C1-4030-8582-EFEBF4014B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F3E93DF-79EC-4AAF-97B9-8F371C3DB6E8}">
      <dgm:prSet phldrT="[ข้อความ]" custT="1"/>
      <dgm:spPr/>
      <dgm:t>
        <a:bodyPr/>
        <a:lstStyle/>
        <a:p>
          <a:pPr algn="thaiDist"/>
          <a:r>
            <a: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หลังจากพัฒนาโมบาย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ชันเพื่อการเรียนรู้งานช่างสิบหมู่ของไทยในรูปแบบการสร้างความจริงเสริมเสร็จเรียบร้อยแล้ว สามารถนำผลทดสอบประสิทธิภาพและผลความพึงพอใจที่มีต่อระบบมาสรุปผลประสิทธิภาพการใช้งานของโมบาย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 การแสดงผลของชิ้นงานด้วยเทคนิคการสร้างความจริงเสริมในระยะ 15 ซม. และ 30 ซม. รวมไปถึงการแสดงผลคลิปไฟล์เสียงหลังจากภาพชิ้นงานช่างสิบหมู่ปรากฏในระยะ 2 วินาที และ 5 วินาที จัดว่าอยู่ในระดีบดีมาก ส่วนความพึงพอใจที่มีต่อโมบาย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ชันของผู้เชี่ยวชาญและผู้ใช้งานทั่วไป มีค่าเฉลี่ยที่ (  =4.25) และค่าเฉลี่ยที่ (  =4.29) จัดว่าอยู่ในระดีบดีมากเช่นกัน จึงสรุปได้ว่าโมบาย</a:t>
          </a:r>
          <a:r>
            <a:rPr lang="th-TH" sz="20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สามารถนำไปใช้งานเพื่อเผยแพร่ศิลปะและวัฒนธรรมไทยในสมัยกรุงรัตนโกสินทร์ให้อยู่คู่ประเทศไทยได้สืบไป</a:t>
          </a:r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thaiDist"/>
          <a:endParaRPr lang="th-TH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8070C4-A19E-4D09-8443-2A4CA62F083B}" type="par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13272FDC-EC50-4B62-B399-ACEF8E59BE62}" type="sibTrans" cxnId="{3CF66BBC-2DD3-4636-A58B-85FAA9855FA2}">
      <dgm:prSet/>
      <dgm:spPr/>
      <dgm:t>
        <a:bodyPr/>
        <a:lstStyle/>
        <a:p>
          <a:pPr algn="just"/>
          <a:endParaRPr lang="th-TH" sz="2600"/>
        </a:p>
      </dgm:t>
    </dgm:pt>
    <dgm:pt modelId="{65556089-A601-4F14-880E-DD34C1955D92}" type="pres">
      <dgm:prSet presAssocID="{88A74FBA-21C1-4030-8582-EFEBF4014B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CC300FF-85E3-4448-8A95-E61C858D6B5B}" type="pres">
      <dgm:prSet presAssocID="{BF3E93DF-79EC-4AAF-97B9-8F371C3DB6E8}" presName="parentLin" presStyleCnt="0"/>
      <dgm:spPr/>
    </dgm:pt>
    <dgm:pt modelId="{7C7949D5-6716-4293-A77E-8D1090D2067B}" type="pres">
      <dgm:prSet presAssocID="{BF3E93DF-79EC-4AAF-97B9-8F371C3DB6E8}" presName="parentLeftMargin" presStyleLbl="node1" presStyleIdx="0" presStyleCnt="1"/>
      <dgm:spPr/>
      <dgm:t>
        <a:bodyPr/>
        <a:lstStyle/>
        <a:p>
          <a:endParaRPr lang="th-TH"/>
        </a:p>
      </dgm:t>
    </dgm:pt>
    <dgm:pt modelId="{E5EC5D4A-677A-4D91-BD63-EAE0F6D6AE30}" type="pres">
      <dgm:prSet presAssocID="{BF3E93DF-79EC-4AAF-97B9-8F371C3DB6E8}" presName="parentText" presStyleLbl="node1" presStyleIdx="0" presStyleCnt="1" custScaleX="453699" custScaleY="240258" custLinFactX="1784" custLinFactNeighborX="100000" custLinFactNeighborY="-898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AEE2868-6E4E-4A78-B2DF-134BBBF33495}" type="pres">
      <dgm:prSet presAssocID="{BF3E93DF-79EC-4AAF-97B9-8F371C3DB6E8}" presName="negativeSpace" presStyleCnt="0"/>
      <dgm:spPr/>
    </dgm:pt>
    <dgm:pt modelId="{0028E722-6119-40A2-98DD-FFF36C1AF241}" type="pres">
      <dgm:prSet presAssocID="{BF3E93DF-79EC-4AAF-97B9-8F371C3DB6E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C3CA3DF-173C-4CFA-A25A-6BCB6CB78CE4}" type="presOf" srcId="{88A74FBA-21C1-4030-8582-EFEBF4014B32}" destId="{65556089-A601-4F14-880E-DD34C1955D92}" srcOrd="0" destOrd="0" presId="urn:microsoft.com/office/officeart/2005/8/layout/list1"/>
    <dgm:cxn modelId="{9ABD3ADA-C373-4DE4-98B5-CF823382B75D}" type="presOf" srcId="{BF3E93DF-79EC-4AAF-97B9-8F371C3DB6E8}" destId="{7C7949D5-6716-4293-A77E-8D1090D2067B}" srcOrd="0" destOrd="0" presId="urn:microsoft.com/office/officeart/2005/8/layout/list1"/>
    <dgm:cxn modelId="{FDA819ED-C353-45A6-B305-549C81F75572}" type="presOf" srcId="{BF3E93DF-79EC-4AAF-97B9-8F371C3DB6E8}" destId="{E5EC5D4A-677A-4D91-BD63-EAE0F6D6AE30}" srcOrd="1" destOrd="0" presId="urn:microsoft.com/office/officeart/2005/8/layout/list1"/>
    <dgm:cxn modelId="{3CF66BBC-2DD3-4636-A58B-85FAA9855FA2}" srcId="{88A74FBA-21C1-4030-8582-EFEBF4014B32}" destId="{BF3E93DF-79EC-4AAF-97B9-8F371C3DB6E8}" srcOrd="0" destOrd="0" parTransId="{618070C4-A19E-4D09-8443-2A4CA62F083B}" sibTransId="{13272FDC-EC50-4B62-B399-ACEF8E59BE62}"/>
    <dgm:cxn modelId="{563DCABF-67DA-4A1F-B984-B9DD175075AB}" type="presParOf" srcId="{65556089-A601-4F14-880E-DD34C1955D92}" destId="{ACC300FF-85E3-4448-8A95-E61C858D6B5B}" srcOrd="0" destOrd="0" presId="urn:microsoft.com/office/officeart/2005/8/layout/list1"/>
    <dgm:cxn modelId="{DBA505EA-E588-41A5-BDCA-A14B2A42583F}" type="presParOf" srcId="{ACC300FF-85E3-4448-8A95-E61C858D6B5B}" destId="{7C7949D5-6716-4293-A77E-8D1090D2067B}" srcOrd="0" destOrd="0" presId="urn:microsoft.com/office/officeart/2005/8/layout/list1"/>
    <dgm:cxn modelId="{B7534950-1814-454E-96A4-4A5E70388965}" type="presParOf" srcId="{ACC300FF-85E3-4448-8A95-E61C858D6B5B}" destId="{E5EC5D4A-677A-4D91-BD63-EAE0F6D6AE30}" srcOrd="1" destOrd="0" presId="urn:microsoft.com/office/officeart/2005/8/layout/list1"/>
    <dgm:cxn modelId="{577B060C-1415-4A4A-828F-EAF0246FDD58}" type="presParOf" srcId="{65556089-A601-4F14-880E-DD34C1955D92}" destId="{9AEE2868-6E4E-4A78-B2DF-134BBBF33495}" srcOrd="1" destOrd="0" presId="urn:microsoft.com/office/officeart/2005/8/layout/list1"/>
    <dgm:cxn modelId="{5A8CB6E5-EC12-4683-9C5E-BE0C7D4B0A60}" type="presParOf" srcId="{65556089-A601-4F14-880E-DD34C1955D92}" destId="{0028E722-6119-40A2-98DD-FFF36C1AF2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E8CB1-BD31-4AB5-813F-04CE280D7BC3}">
      <dsp:nvSpPr>
        <dsp:cNvPr id="0" name=""/>
        <dsp:cNvSpPr/>
      </dsp:nvSpPr>
      <dsp:spPr>
        <a:xfrm>
          <a:off x="1558436" y="792185"/>
          <a:ext cx="10415849" cy="12760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121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โมบาย</a:t>
          </a:r>
          <a:r>
            <a:rPr lang="th-TH" sz="18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</a:t>
          </a:r>
          <a:endParaRPr lang="en-US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20728" y="854477"/>
        <a:ext cx="10291265" cy="1151465"/>
      </dsp:txXfrm>
    </dsp:sp>
    <dsp:sp modelId="{1BDDF1A7-8F9A-491D-B616-D31125DA6177}">
      <dsp:nvSpPr>
        <dsp:cNvPr id="0" name=""/>
        <dsp:cNvSpPr/>
      </dsp:nvSpPr>
      <dsp:spPr>
        <a:xfrm>
          <a:off x="320934" y="200570"/>
          <a:ext cx="2205951" cy="220628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272139"/>
          <a:ext cx="1052971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4113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จากผลการวิจัย  มีประเด็นที่น่าสนใจนำมาอภิปรายผลได้ดังนี้</a:t>
          </a: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1. ศึกษาค้นคว้าข้อมูลเป็นขั้นตอนที่ผู้วิจัยจำเป็นจะต้องมีการศึกษาค้นคว้าหาข้อมูลเกี่ยวกับชิ้นงานของช่างสิบหมู่อย่างจริงจังว่า มีชิ้นงานใดบ้างที่ดูน่าสนใจสามารถนำเสนอในรูปแบบเทคโนโลยีสมัยใหม่ที่เรียกว่าการสร้างความจริงเสริมให้ดูน่าสนใจมากยิ่งขึ้น ซึ่งจากงานวิจัยพบว่าการเลือกเครื่องมือ เทคนิค วิธีการที่ดีเพื่อนำมาใช้พัฒนา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ชันบนโทรศัพท์มือถือ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สมาร์ทโฟน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มีส่วนสำคัญที่จะพัฒนาชิ้นงานและรายละเอียดในส่วนประกอบต่าง ๆ ให้ออกมาดูสมจริงและน่าสนใจมากยิ่งขึ้นด้วย</a:t>
          </a: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2. การวิเคราะห์และการออกแบบระบบที่ดี พบข้อดีและข้อเสียของชิ้นงานที่คัดเลือกและนำมาพัฒนาระบบ โดยการนำเสนอในรูปแบบการสร้างความจริงเสริมให้มีเรื่องราวที่ดูน่าสนใจให้กับผู้ใช้งาน</a:t>
          </a: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106" y="200809"/>
        <a:ext cx="9950800" cy="37119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272139"/>
          <a:ext cx="1052971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4113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จากผลการวิจัย  มีประเด็นที่น่าสนใจนำมาอภิปรายผลได้ดังนี้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3. การทดสอบและการประเมินผลในส่วนของโมบาย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ชันทั้ง 2 ส่วน คือ ส่วนเมนูการใช้งานบนโทรศัพท์มือถือ และส่วนแสดงชิ้นงานช่างสิบหมู่ที่เลือกมาในพัฒนารูปแบบการสร้างความจริงเสริม (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Augmented Reality)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ผลจากการศึกษาออกมาอยู่ในระดับดีและดีมาก ตรงตามวัตถุประสงค์ที่กำหนดไว้ในการวิจัยในครั้งนี้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4. ควรมีการพัฒนาโมบาย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ชันเพื่อต่อยอดจากชิ้นงานเดิมจาก 5 ชิ้น ให้ครบ 10 ชิ้นงานเพื่อความสมบูรณ์ของงานช่างสิบหมู่ไทยโดยแท้จริงต่อไปในอนาคต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106" y="200809"/>
        <a:ext cx="9950800" cy="37119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272139"/>
          <a:ext cx="1052971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4113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ขอขอบคุณหลักสูตรวิทยา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ศาสตร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บัณฑิต สาขาวิชาวิทยาการคอมพิวเตอร์ คณะวิทยาศาสตร์และเทคโนโลยี มหาวิทยาลัยสวนดุสิต ที่เอื้อเฟื้อสถานที่และเครื่องคอมพิวเตอร์ รวมถึงอุปกรณ์เครื่องมือต่าง ๆ ที่ใช้เพื่อพัฒนางานวิจัยชิ้นนี้ให้ดำเนินการสำเร็จลุล่วงไปได้ด้วยดี</a:t>
          </a: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106" y="200809"/>
        <a:ext cx="9950800" cy="37119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272139"/>
          <a:ext cx="1052971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4113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พนิดา 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ตันศิ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ริ.  2554.  โลกเสมือนผสานโลกจริง.  วารสารนักบริหารมหาวิทยาลัยกรุงเทพ, 4(1), 169-176.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ธารทิพย์ 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รัตน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วิจารณ์, 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ชนิ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ชา 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พงษ์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สนิท.2559. โลกเสมือนจริงที่กลายเป็น “โลกสมจริง” ในภาคอุตสาหกรรมการผลิต. วารสารวารสารการสื่อสารและการ	จัดการนิด้า สถาบัน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บัณฑิตพัฒ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นบริหารศาสตร์, 2(3), 97-114.	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รุ่งอรุณ  กุลธำรง. 2540.  วัฒนธรรมกรุงเทพมหานคร : การศึกษาวิชาช่างสิบหมู่สมัยกรุงรัตนโกสินทร์. กรมส่งเสริมวัฒนธรรม กระทรวงศึกษาธิการ, 	กรุงเทพ.					 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สุชาดา 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พลา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ชัยภิรมย์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ศิล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 2554.  แนวโน้มการใช้โมบาย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ชัน.  วารสารนักบริหารมหาวิทยาลัยกรุงเทพ, 4(1), 110-116.		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สุพรรณพงศ์ วงษ์ศรีเพ็ง, 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ณัฐ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วี อุ</a:t>
          </a:r>
          <a:r>
            <a:rPr lang="th-TH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ตกฤษฎ์</a:t>
          </a:r>
          <a:r>
            <a:rPr lang="th-TH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2555. การประยุกต์ใช้เทคนิคความจริงเสริมเพื่อใช้ในการสอนเรื่องพยัญชนะภาษาไทย. วารสารวิชาการ	มหาวิทยาลัยเทคโนโลยีพระจอมเกล้าพระนครเหนือ, 8(1), 49-53. </a:t>
          </a:r>
          <a:endParaRPr lang="en-US" sz="12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Ayush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Bhargava, Jeffrey Bertrand,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Sabarish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V.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Babu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2017.  A mobile Augmented Reality application for Art Creation. IEEE Conference 	Publications of 3D User Interfaces (3DUI) 10(1): 154-255.  							             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C.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Battini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G.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Landi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2015.  3D Tracking based Augmented Reality for sculptural Heritage Data 	Management. Journal of the 	Photogrammetry XL-5/W4: 375-379.             	           </a:t>
          </a:r>
          <a:endParaRPr lang="th-TH" sz="12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Junwei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Yu, Lu Fang,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Chuanzheng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Lu. 2016.  Key technology and application research on mobile augmented reality. IEEE Conference 	Publications of on Software Engineering and Service Science (ICSESS) 3(1): 547-550.	            			           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Kuo-Hsiung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WangLi-Chieh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ChenPo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-Ying,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ChuYun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-Maw Cheng. 2009.  A Study on the Design of Augmented Reality User Interfaces for 	Mobile Learning Systems in Heritage Temples.  	Springer Virtual and Mixed Reality: 5622:282-290.	 			          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Nehla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Ghouaiel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Jean-Marc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Cieutat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Jean Pierre 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Jessel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2014.  Mobile Augmented Reality: Applications and Specific Technical 	</a:t>
          </a:r>
          <a:r>
            <a:rPr lang="en-US" sz="12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Issues.Springer</a:t>
          </a:r>
          <a:r>
            <a:rPr lang="en-US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 the Studies in Computational Intelligence: 542:139-151.</a:t>
          </a:r>
          <a:endParaRPr lang="th-TH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106" y="200809"/>
        <a:ext cx="9950800" cy="3711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272139"/>
          <a:ext cx="1052971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4113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ช่างสิบหมู่ หมายถึง กลุ่มช่างผู้ทำงานด้วยมือ ใช้แรงงานสร้างสรรค์ผลงานศิลปะไทยโบราณ ได้แก่ ช่างเขียน ช่างแกะ ช่างสลัก ช่างกลึง ช่างหล่อ ช่างหุ่น ช่างรัก ช่างบุ ช่างปั้นและช่างปูน โดยแต่ละหมู่จะมีแบบฉบับในการใช้วัสดุ เครื่องมือ อุปกรณ์ ระเบียบวิธีทำงาน และ กลวิธีในแต่ละแขนงที่แตกต่างกันออกไป ผู้วิจัยได้พัฒนาโมบาย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 เพื่อช่วยให้นำเสนอรูปแบบงานศิลปะตามศาสตร์ไทยโบราณในแขนงต่างๆ  ให้ดูน่าศึกษาและเรียนรู้ผลงานตามศิลปะไทยโบราณ ผ่านเทคโนโลยีที่ผสมผสานระหว่างความเป็นจริง และโลกเสมือนที่พัฒนาขึ้นมา อีกทั้งยังนำเทคโนโลยีสื่อประสมมาช่วยนำเสนอในภาคบรรยายเพื่อช่วยในการเรียนรู้ให้กับผู้สนใจประวัติและความเป็นมาของงานช่างในแต่ละชิ้นงาน ผลการวิจัยพบว่า เมื่อนำโมบาย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ชันไปทดลองใช้งาน สร้างความน่าสนใจให้กับผู้ใช้งานเป็นอย่างมาก โดยผลการประเมินความพึงพอใจอยู่ในระดับดีมาก รวมถึงการทดสอบประสิทธิภาพของโมบาย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ชันมีค่า   ร้อยละ 96.50 จัดอยู่ในระดับดีมากเช่นกัน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คำสำคัญ</a:t>
          </a:r>
          <a:r>
            <a:rPr lang="th-TH" sz="2000" kern="12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 โมบาย</a:t>
          </a:r>
          <a:r>
            <a:rPr lang="th-TH" sz="2000" kern="1200" dirty="0" err="1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ชัน, ช่างสิบหมู่, การสร้างความจริงเสริม</a:t>
          </a:r>
          <a:endParaRPr lang="th-TH" sz="2000" kern="1200" dirty="0">
            <a:solidFill>
              <a:srgbClr val="00B05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106" y="200809"/>
        <a:ext cx="9950800" cy="3711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004228"/>
          <a:ext cx="10529716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3758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เครื่องมือที่พัฒนาโมบายแอปพลิเคชั่นแบ่งเป็น 2 ส่วน คือ ส่วนของฮาร์ดแวร์ ซึ่งสมรรถนะเครื่องพีชีอยู่ในระดับที่ดี โดยใช้ระบบปฏิบัติการ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Windows 10 (64 bit)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รวมถึงโทรศัพท์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สมาร์ทโฟน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เลือกใช้รุ่น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Samsung Note S7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ส่วนของซอฟต์แวร์ แบ่งเป็นส่วนใช้พัฒนาโมบายแอปพลิเคชั่นใช้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Android SDK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Android System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เป็นเครื่องมือที่เอาไว้สำหรับพัฒนาโปรแกรมหรือ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แอพพิเคชั่น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บนระบบ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Android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หรือ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iOS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ในส่วนของการสร้างโมเดล 3 มิติ เรนเดอร์และทำแอนิเมชัน ผลงานของช่างสิบหมู่ใช้โปรแกรม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Blender 3D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และใช้โปรแกรม </a:t>
          </a:r>
          <a:r>
            <a:rPr lang="en-US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camtasia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studio 8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ในการตัดต่อภาพและไฟล์เสียง เพื่อให้การแสดงผลการทำงานดูสวยงามและสมบูรณ์ที่สุดเมื่อมีการนำไปใช้งานจริง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0795" y="183498"/>
        <a:ext cx="9985422" cy="3391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004228"/>
          <a:ext cx="10529716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3758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การดำเนินการวิจัยในครั้งนี้แบ่งออกเป็น 4 ขั้นตอน ซึ่งมีรายละเอียด ดังนี้ 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1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ศึกษาค้นคว้าข้อมูล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	เป็นขั้นตอนที่ศึกษาค้นคว้าหาข้อมูลเกี่ยวกับงานของช่างสิบหมู่ มีชิ้นงานใดบ้างที่น่าสนใจสามารถนำเสนอในรูปแบบเทคโนโลยีสมัยใหม่ที่เรียกว่าการสร้างความจริงเสริมให้ดูน่าสนใจยิ่งขึ้น ร่วมถึงศึกษาเครื่องมือ เทคนิค วิธีการ ที่จะนำมาใช้เพื่อพัฒนาระบบ ให้สามารถทำงานในรูปแบบ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ชันบนโทรศัพท์มือถือ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สมาร์ทโฟน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ได้อย่างมีประสิทธิภาพมากที่สุด</a:t>
          </a: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0795" y="183498"/>
        <a:ext cx="9985422" cy="33919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004228"/>
          <a:ext cx="10529716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3758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0" kern="1200" dirty="0" smtClean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2 </a:t>
          </a:r>
          <a:r>
            <a:rPr lang="th-TH" sz="20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การวิเคราะห์และการออกแบบ</a:t>
          </a:r>
          <a:endParaRPr lang="en-US" sz="2000" b="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	เป็นขั้นตอนที่วิเคราะห์ข้อดี ข้อเสียของข้อมูลต่าง ๆ ที่ได้มาเข้าสู่กระบวนการออกแบบการทำงานของโมบาย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ชันที่กำหนดไว้ด้วยเทคนิคการสร้างความจริงเสริม โดยเริ่มจากออกแบบชิ้นงานต่าง ๆ ของช่างสิบหมู่ไทย ซึ่งคัดเลือกมาพัฒนาเพียง 5 ชิ้นงาน คือ ช่างแกะ ช่างปั้น ช่างปูน ช่างรัก ช่างหล่อ เป็นต้น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0795" y="183498"/>
        <a:ext cx="9985422" cy="33919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004228"/>
          <a:ext cx="10529716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3758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0" kern="1200" dirty="0" smtClean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3 </a:t>
          </a:r>
          <a:r>
            <a:rPr lang="th-TH" sz="20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การพัฒนาระบบ</a:t>
          </a:r>
          <a:endParaRPr lang="en-US" sz="2000" b="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	เป็นขั้นตอนในการพัฒนาโมบายแอปพลิเคชั่นให้ได้ตามข้อกำหนดที่วิเคราะห์และออกแบบไว้ ให้สามารถนำไปใช้งานได้จริง ซึ่งการพัฒนาระบบจะสามารถนำเสนอผลงานของช่างสิบหมู่ด้วยเทคนิคการสร้างความจริงเสริมซึ่งแบ่งการพัฒนาออกเป็น 4 ส่วน ได้แก่ การจัดการข้อมูลของช่างสิบหมู่ของไทย การปั้นโมเดลชิ้นผลงานของช่างสิบหมู่ในรูปแบบ 3 มิติ การทำภาพสัญลักษณ์และการกำหนดจุดตอบสนอง (</a:t>
          </a:r>
          <a:r>
            <a:rPr lang="en-US" sz="20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marker</a:t>
          </a:r>
          <a:r>
            <a:rPr lang="th-TH" sz="2000" b="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 และการแสดงผลข้อมูลภาพออกมาด้วยเทคนิคการสร้างความจริงเสริมพร้อมเสียงบรรยายจากไฟล์ภาพที่กำหนดไว้ แสดงได้ดังภาพที่ 1.1 </a:t>
          </a:r>
          <a:endParaRPr lang="th-TH" sz="20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0795" y="183498"/>
        <a:ext cx="9985422" cy="33919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111391"/>
          <a:ext cx="1052971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3900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u="none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th-TH" sz="20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ส่วนที่ 1</a:t>
          </a:r>
          <a:r>
            <a:rPr lang="th-TH" sz="2000" u="none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เมนูการใช้งานบนโทรศัพท์มือถือ โดยเมื่อเลือกใช้งาน</a:t>
          </a:r>
          <a:r>
            <a:rPr lang="th-TH" sz="2000" u="none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u="none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 dirty="0">
            <a:latin typeface="SP SUAN DUSIT" panose="02000000000000000000" pitchFamily="2" charset="0"/>
            <a:cs typeface="SP SUAN DUSIT" panose="02000000000000000000" pitchFamily="2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>
              <a:latin typeface="SP SUAN DUSIT" panose="02000000000000000000" pitchFamily="2" charset="0"/>
              <a:cs typeface="SP SUAN DUSIT" panose="02000000000000000000" pitchFamily="2" charset="0"/>
            </a:rPr>
            <a:t> </a:t>
          </a:r>
        </a:p>
      </dsp:txBody>
      <dsp:txXfrm>
        <a:off x="367720" y="190423"/>
        <a:ext cx="9971572" cy="3519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111391"/>
          <a:ext cx="1052971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3900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u="none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th-TH" sz="20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ส่วนที่ 2</a:t>
          </a:r>
          <a:r>
            <a:rPr lang="th-TH" sz="2000" u="none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ส่วนแสดงชิ้นงานช่างสิบหมู่ในรูปแบบสร้างความจริงเสริม (</a:t>
          </a:r>
          <a:r>
            <a:rPr lang="en-US" sz="2000" u="none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Augmented Reality)</a:t>
          </a: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u="none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 dirty="0">
            <a:latin typeface="SP SUAN DUSIT" panose="02000000000000000000" pitchFamily="2" charset="0"/>
            <a:cs typeface="SP SUAN DUSIT" panose="02000000000000000000" pitchFamily="2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>
              <a:latin typeface="SP SUAN DUSIT" panose="02000000000000000000" pitchFamily="2" charset="0"/>
              <a:cs typeface="SP SUAN DUSIT" panose="02000000000000000000" pitchFamily="2" charset="0"/>
            </a:rPr>
            <a:t> </a:t>
          </a:r>
        </a:p>
      </dsp:txBody>
      <dsp:txXfrm>
        <a:off x="367720" y="190423"/>
        <a:ext cx="9971572" cy="35199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E722-6119-40A2-98DD-FFF36C1AF241}">
      <dsp:nvSpPr>
        <dsp:cNvPr id="0" name=""/>
        <dsp:cNvSpPr/>
      </dsp:nvSpPr>
      <dsp:spPr>
        <a:xfrm>
          <a:off x="0" y="3272139"/>
          <a:ext cx="1052971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5D4A-677A-4D91-BD63-EAE0F6D6AE30}">
      <dsp:nvSpPr>
        <dsp:cNvPr id="0" name=""/>
        <dsp:cNvSpPr/>
      </dsp:nvSpPr>
      <dsp:spPr>
        <a:xfrm>
          <a:off x="177297" y="0"/>
          <a:ext cx="10352418" cy="4113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99" tIns="0" rIns="278599" bIns="0" numCol="1" spcCol="1270" anchor="ctr" anchorCtr="0">
          <a:noAutofit/>
        </a:bodyPr>
        <a:lstStyle/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หลังจากพัฒนาโมบาย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ชันเพื่อการเรียนรู้งานช่างสิบหมู่ของไทยในรูปแบบการสร้างความจริงเสริมเสร็จเรียบร้อยแล้ว สามารถนำผลทดสอบประสิทธิภาพและผลความพึงพอใจที่มีต่อระบบมาสรุปผลประสิทธิภาพการใช้งานของโมบาย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 การแสดงผลของชิ้นงานด้วยเทคนิคการสร้างความจริงเสริมในระยะ 15 ซม. และ 30 ซม. รวมไปถึงการแสดงผลคลิปไฟล์เสียงหลังจากภาพชิ้นงานช่างสิบหมู่ปรากฏในระยะ 2 วินาที และ 5 วินาที จัดว่าอยู่ในระดีบดีมาก ส่วนความพึงพอใจที่มีต่อโมบาย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ชันของผู้เชี่ยวชาญและผู้ใช้งานทั่วไป มีค่าเฉลี่ยที่ (  =4.25) และค่าเฉลี่ยที่ (  =4.29) จัดว่าอยู่ในระดีบดีมากเช่นกัน จึงสรุปได้ว่าโมบาย</a:t>
          </a:r>
          <a:r>
            <a:rPr lang="th-TH" sz="20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แอปพลิเค</a:t>
          </a:r>
          <a:r>
            <a:rPr lang="th-TH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ันเพื่อการเรียนรู้งานช่างสิบหมู่ของไทยในรูปแบบการสร้างความจริงเสริมสามารถนำไปใช้งานเพื่อเผยแพร่ศิลปะและวัฒนธรรมไทยในสมัยกรุงรัตนโกสินทร์ให้อยู่คู่ประเทศไทยได้สืบไป</a:t>
          </a: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8106" y="200809"/>
        <a:ext cx="9950800" cy="3711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ACF7C-7294-4E84-A925-7276A86EB2C9}" type="datetimeFigureOut">
              <a:rPr lang="en-US"/>
              <a:t>11/23/2017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44CD9-4CE2-4E83-8137-D0C5AC1970F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CB3C-A007-49FF-BDDA-56443C398E16}" type="datetimeFigureOut">
              <a:rPr lang="en-US"/>
              <a:t>11/23/2017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235D-6603-4F32-8645-42F908939C8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11/23/2017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11/23/2017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11/23/2017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11/23/2017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11/23/2017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11/23/2017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11/23/2017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11/23/2017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11/23/2017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11/23/2017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11/23/2017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11/23/2017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VDO%20Present%20NIC2017.mp4" TargetMode="External"/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 descr="Ascending Picture Accent Process" title="SmartArt">
            <a:extLst>
              <a:ext uri="{FF2B5EF4-FFF2-40B4-BE49-F238E27FC236}">
                <a16:creationId xmlns="" xmlns:a16="http://schemas.microsoft.com/office/drawing/2014/main" id="{FFD07ACD-0BB4-417D-9F93-2728CA991D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248694"/>
              </p:ext>
            </p:extLst>
          </p:nvPr>
        </p:nvGraphicFramePr>
        <p:xfrm>
          <a:off x="0" y="119743"/>
          <a:ext cx="12192000" cy="330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="" xmlns:a16="http://schemas.microsoft.com/office/drawing/2014/main" id="{2BD4106E-5810-4E62-B1E1-744F3122A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050" y="1587409"/>
            <a:ext cx="8929744" cy="726126"/>
          </a:xfrm>
        </p:spPr>
        <p:txBody>
          <a:bodyPr>
            <a:noAutofit/>
          </a:bodyPr>
          <a:lstStyle/>
          <a:p>
            <a:pPr lvl="0" algn="ctr"/>
            <a:r>
              <a:rPr 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 Augmented Reality Application for Learning the Traditional Art</a:t>
            </a:r>
          </a:p>
        </p:txBody>
      </p:sp>
      <p:sp>
        <p:nvSpPr>
          <p:cNvPr id="8" name="Title 4">
            <a:extLst>
              <a:ext uri="{FF2B5EF4-FFF2-40B4-BE49-F238E27FC236}">
                <a16:creationId xmlns="" xmlns:a16="http://schemas.microsoft.com/office/drawing/2014/main" id="{DDBC43F9-FE80-42D4-87D6-6D40D4975F30}"/>
              </a:ext>
            </a:extLst>
          </p:cNvPr>
          <p:cNvSpPr txBox="1">
            <a:spLocks/>
          </p:cNvSpPr>
          <p:nvPr/>
        </p:nvSpPr>
        <p:spPr>
          <a:xfrm>
            <a:off x="435427" y="2620098"/>
            <a:ext cx="11756573" cy="820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จุฑาวุฒิ </a:t>
            </a:r>
            <a:r>
              <a:rPr lang="th-TH" sz="18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จันทรมา</a:t>
            </a:r>
            <a:r>
              <a:rPr lang="th-TH" sz="1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ลี </a:t>
            </a:r>
            <a:r>
              <a:rPr lang="th-TH" sz="18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ณฐ</a:t>
            </a:r>
            <a:r>
              <a:rPr lang="th-TH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ดล วิ</a:t>
            </a:r>
            <a:r>
              <a:rPr lang="th-TH" sz="18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ศวะวา</a:t>
            </a:r>
            <a:r>
              <a:rPr lang="th-TH" sz="1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ทิน </a:t>
            </a:r>
            <a:r>
              <a:rPr lang="th-TH" sz="18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นภัส</a:t>
            </a:r>
            <a:r>
              <a:rPr lang="th-TH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ศรัณย์ </a:t>
            </a:r>
            <a:r>
              <a:rPr lang="th-TH" sz="18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ชัช</a:t>
            </a:r>
            <a:r>
              <a:rPr lang="th-TH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วาลา</a:t>
            </a:r>
            <a:r>
              <a:rPr lang="th-TH" sz="1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นนท์ </a:t>
            </a:r>
            <a:r>
              <a:rPr lang="th-TH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และสุระสิทธิ์ ทรง</a:t>
            </a:r>
            <a:r>
              <a:rPr lang="th-TH" sz="1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ม้า</a:t>
            </a:r>
            <a:endParaRPr lang="en-US" sz="18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Juthawut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Chantharamalee</a:t>
            </a:r>
            <a:r>
              <a:rPr lang="en-US" sz="16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Nattadol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Wisavawatin</a:t>
            </a:r>
            <a:r>
              <a:rPr lang="en-US" sz="16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Napatsarun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Chatchawalanont</a:t>
            </a:r>
            <a:r>
              <a:rPr lang="en-US" sz="16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1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Surasit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Songma</a:t>
            </a:r>
            <a:endParaRPr lang="en-US" sz="16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4">
            <a:extLst>
              <a:ext uri="{FF2B5EF4-FFF2-40B4-BE49-F238E27FC236}">
                <a16:creationId xmlns="" xmlns:a16="http://schemas.microsoft.com/office/drawing/2014/main" id="{8EFEFA0F-FE0F-4D3C-822E-F69E1ACFF8B4}"/>
              </a:ext>
            </a:extLst>
          </p:cNvPr>
          <p:cNvSpPr txBox="1">
            <a:spLocks/>
          </p:cNvSpPr>
          <p:nvPr/>
        </p:nvSpPr>
        <p:spPr>
          <a:xfrm>
            <a:off x="0" y="6336254"/>
            <a:ext cx="12191999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14" descr="ผลการค้นหารูปภาพสำหรับ sdu transparent">
            <a:extLst>
              <a:ext uri="{FF2B5EF4-FFF2-40B4-BE49-F238E27FC236}">
                <a16:creationId xmlns="" xmlns:a16="http://schemas.microsoft.com/office/drawing/2014/main" id="{BC669AE6-CE56-4155-AD4D-ACD297AEE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769" y="2331626"/>
            <a:ext cx="576943" cy="57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ตัวเชื่อมต่อตรง 2">
            <a:extLst>
              <a:ext uri="{FF2B5EF4-FFF2-40B4-BE49-F238E27FC236}">
                <a16:creationId xmlns="" xmlns:a16="http://schemas.microsoft.com/office/drawing/2014/main" id="{CD1B2883-28FA-423D-A6CE-E12EAA472E76}"/>
              </a:ext>
            </a:extLst>
          </p:cNvPr>
          <p:cNvCxnSpPr/>
          <p:nvPr/>
        </p:nvCxnSpPr>
        <p:spPr>
          <a:xfrm>
            <a:off x="217713" y="6063343"/>
            <a:ext cx="1175657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ผลการค้นหารูปภาพสำหรับ augmented reality transparen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95" y="1549959"/>
            <a:ext cx="672547" cy="45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2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</a:t>
            </a:r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การทดลอง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2567EAF5-D9CD-44BE-A0B7-065BCAFDD4AC}"/>
              </a:ext>
            </a:extLst>
          </p:cNvPr>
          <p:cNvSpPr/>
          <p:nvPr/>
        </p:nvSpPr>
        <p:spPr>
          <a:xfrm>
            <a:off x="958603" y="1316410"/>
            <a:ext cx="8281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ตอนที่ </a:t>
            </a:r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ผลการทดสอบประสิทธิภาพการใช้งานของโมบาย</a:t>
            </a:r>
            <a:r>
              <a:rPr lang="th-TH" sz="2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</a:t>
            </a:r>
            <a:endParaRPr lang="th-TH" sz="20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7452"/>
              </p:ext>
            </p:extLst>
          </p:nvPr>
        </p:nvGraphicFramePr>
        <p:xfrm>
          <a:off x="1066798" y="2307769"/>
          <a:ext cx="9742715" cy="3486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8226"/>
                <a:gridCol w="1771303"/>
                <a:gridCol w="1413496"/>
                <a:gridCol w="1569690"/>
              </a:tblGrid>
              <a:tr h="408753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786380" algn="ctr"/>
                          <a:tab pos="5731510" algn="r"/>
                        </a:tabLs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หัวข้อที่ใช้ทดสอบ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จำนวนครั้งที่ทดสอบ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</a:t>
                      </a:r>
                      <a:endParaRPr lang="en-US" sz="2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ไม่ผ่าน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66328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1.  การแสดงผลของชิ้นงานด้วยเทคนิคการสร้าง  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ความจริงเสริมในระยะ 15 ซม.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66328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2.  การแสดงผลของชิ้นงานด้วยเทคนิคการสร้าง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ความจริงเสริมในระยะ 30 ซม.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66328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3.  การแสดงผลคลิปไฟล์เสียงหลังจากภาพชิ้นงาน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ช่างสิบหมู่ปรากฏในระยะ 2 วินาที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66328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4.  การแสดงผลคลิปไฟล์เสียงหลังจากภาพชิ้นงาน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ช่างสิบหมู่ปรากฏในระยะ 5 วินาที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33164"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สรุปผล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386</a:t>
                      </a:r>
                      <a:endParaRPr lang="en-US" sz="24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1036808" y="1840469"/>
            <a:ext cx="7127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ตารางที่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ผลการทดสอบประสิทธิภาพการใช้งานของโมบาย</a:t>
            </a:r>
            <a:r>
              <a:rPr lang="th-TH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</a:t>
            </a:r>
          </a:p>
        </p:txBody>
      </p:sp>
    </p:spTree>
    <p:extLst>
      <p:ext uri="{BB962C8B-B14F-4D97-AF65-F5344CB8AC3E}">
        <p14:creationId xmlns:p14="http://schemas.microsoft.com/office/powerpoint/2010/main" val="14942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236270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</a:t>
            </a:r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การทดลอง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2567EAF5-D9CD-44BE-A0B7-065BCAFDD4AC}"/>
              </a:ext>
            </a:extLst>
          </p:cNvPr>
          <p:cNvSpPr/>
          <p:nvPr/>
        </p:nvSpPr>
        <p:spPr>
          <a:xfrm>
            <a:off x="925945" y="1093822"/>
            <a:ext cx="8071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ตอนที่ </a:t>
            </a:r>
            <a:r>
              <a:rPr lang="th-TH" sz="2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2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ของผลของการประเมินจากผู้เชี่ยวชาญและผู้ใช้งานทั่วไป</a:t>
            </a:r>
            <a:endParaRPr lang="th-TH" sz="20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927948" y="1493932"/>
            <a:ext cx="105144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ตารางที่ 2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ความพึงพอใจที่มีต่อโมบาย</a:t>
            </a:r>
            <a:r>
              <a:rPr lang="th-TH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ชันของผู้เชี่ยวชาญด้านต่าง ๆ ทั้ง 5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 ประกอบด้วย </a:t>
            </a:r>
          </a:p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ผู้เชี่ยวชาญ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ด้านวิเคราะห์และออกแบบระบบ 1 คน ผู้เชี่ยวชาญด้านเทคโนโลยีสื่อประสมและการพัฒนาเกม 2 คน 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ผู้เชี่ยวชาญด้านการพัฒนาซอฟต์แวร์ 2 คน    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50744"/>
              </p:ext>
            </p:extLst>
          </p:nvPr>
        </p:nvGraphicFramePr>
        <p:xfrm>
          <a:off x="1045023" y="2536367"/>
          <a:ext cx="9986092" cy="3995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3704"/>
                <a:gridCol w="939478"/>
                <a:gridCol w="939478"/>
                <a:gridCol w="2503432"/>
              </a:tblGrid>
              <a:tr h="285362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786380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หัวข้อที่ประเมิน	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ผู้เชี่ยวชาญ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</a:t>
                      </a: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ขอ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เสนอแนะ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5362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786380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ar-SA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)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S.D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5362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1.  ระยะเวลาในการแสดงผล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4.20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0.83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5362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2.  การตอบสนองต่อภาพต้นแบบ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0.47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70723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3.  ความถูกต้องในการแสดงผล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4.00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.00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ดี/ขึ้นอยู่กับการกำหนดจุดตอบสนอง (</a:t>
                      </a: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Marker</a:t>
                      </a: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70723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4.  ความสวยงาม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4.20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0.83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ดี/ขึ้นอยู่กับรูปทรงและรายละเอียดของโมเดลที่ปั้น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70723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5.  ความละเอียดของภาพ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4.60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0.54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ดี/ขึ้นอยู่กับรูปทรงและรายละเอียดของโมเดลที่ปั้น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5362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6.  ความน่าสนใจของโมบายแอบ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3.80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1.09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5362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7.  เนื้อหาข้อมูลเสียงที่นำเสนอ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4.40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</a:t>
                      </a: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5362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8.  ความยากง่ายของการใช้งาน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4.60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0.54</a:t>
                      </a:r>
                      <a:endParaRPr lang="en-US" sz="12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85362"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สรุปผล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4.25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0.77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090" y="2786744"/>
            <a:ext cx="138599" cy="32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1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236270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</a:t>
            </a:r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การทดลอง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2567EAF5-D9CD-44BE-A0B7-065BCAFDD4AC}"/>
              </a:ext>
            </a:extLst>
          </p:cNvPr>
          <p:cNvSpPr/>
          <p:nvPr/>
        </p:nvSpPr>
        <p:spPr>
          <a:xfrm>
            <a:off x="925945" y="1093822"/>
            <a:ext cx="8071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ตอนที่ </a:t>
            </a:r>
            <a:r>
              <a:rPr lang="th-TH" sz="2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20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ของผลของการประเมินจากผู้เชี่ยวชาญและผู้ใช้งานทั่วไป</a:t>
            </a:r>
            <a:endParaRPr lang="th-TH" sz="20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927948" y="1493932"/>
            <a:ext cx="8127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ตารางที่ </a:t>
            </a:r>
            <a:r>
              <a:rPr lang="th-TH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ความพึงพอใจที่มีต่อโมบาย</a:t>
            </a:r>
            <a:r>
              <a:rPr lang="th-TH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ชันของผู้ใช้งาน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 จำนวน 30 คน 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83647"/>
              </p:ext>
            </p:extLst>
          </p:nvPr>
        </p:nvGraphicFramePr>
        <p:xfrm>
          <a:off x="1317170" y="2133598"/>
          <a:ext cx="8251373" cy="3483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9132"/>
                <a:gridCol w="828061"/>
                <a:gridCol w="828061"/>
                <a:gridCol w="1656119"/>
              </a:tblGrid>
              <a:tr h="316676"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786380" algn="ctr"/>
                          <a:tab pos="5731510" algn="r"/>
                        </a:tabLs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หัวข้อที่ใช้ทดสอบ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ผู้ใช้งานทั่วไป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         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786380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   )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S.D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6676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1.  ระยะเวลาในการแสดงผล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0.63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2.  การตอบสนองต่อภาพต้นแบบ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</a:t>
                      </a: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3.  ความถูกต้องในการแสดงผล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</a:t>
                      </a: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 algn="thaiDist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4.  ความสวยงาม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</a:t>
                      </a: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5.  ความละเอียดของภาพ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0.64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6.  ความน่าสนใจของโมบายแอบ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0.99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7.  เนื้อหาข้อมูลเสียงที่นำเสนอ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0.77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90170" algn="l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8.  ความยากง่ายของการใช้งาน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en-US" sz="1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0.72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</a:t>
                      </a:r>
                      <a:endParaRPr lang="en-US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6676"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สรุปผล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7960" marR="42545" indent="-187960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0.74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2545"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457200" algn="l"/>
                          <a:tab pos="2865755" algn="ctr"/>
                          <a:tab pos="5731510" algn="r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ดีมาก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118" y="2438402"/>
            <a:ext cx="138599" cy="32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8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2947754525"/>
              </p:ext>
            </p:extLst>
          </p:nvPr>
        </p:nvGraphicFramePr>
        <p:xfrm>
          <a:off x="719115" y="1328056"/>
          <a:ext cx="10529716" cy="474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518" y="3429001"/>
            <a:ext cx="138599" cy="32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233" y="3429001"/>
            <a:ext cx="138599" cy="32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53070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ผลการศึกษาและการอภิปรายผล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3502666344"/>
              </p:ext>
            </p:extLst>
          </p:nvPr>
        </p:nvGraphicFramePr>
        <p:xfrm>
          <a:off x="719115" y="1328056"/>
          <a:ext cx="10529716" cy="474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53070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ผลการศึกษาและการอภิปรายผล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1370684312"/>
              </p:ext>
            </p:extLst>
          </p:nvPr>
        </p:nvGraphicFramePr>
        <p:xfrm>
          <a:off x="719115" y="1328056"/>
          <a:ext cx="10529716" cy="474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53070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กิตติกรรมประกาศ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2653869230"/>
              </p:ext>
            </p:extLst>
          </p:nvPr>
        </p:nvGraphicFramePr>
        <p:xfrm>
          <a:off x="719115" y="1328056"/>
          <a:ext cx="10529716" cy="474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53070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เอกสารอ้างอิง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571767426"/>
              </p:ext>
            </p:extLst>
          </p:nvPr>
        </p:nvGraphicFramePr>
        <p:xfrm>
          <a:off x="719115" y="1328056"/>
          <a:ext cx="10529716" cy="474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53070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ผลการค้นหารูปภาพสำหรับ any question transparent">
            <a:extLst>
              <a:ext uri="{FF2B5EF4-FFF2-40B4-BE49-F238E27FC236}">
                <a16:creationId xmlns="" xmlns:a16="http://schemas.microsoft.com/office/drawing/2014/main" id="{40165FE3-5C64-41F6-A3B0-240B7308B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1590675"/>
            <a:ext cx="4086225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4">
            <a:extLst>
              <a:ext uri="{FF2B5EF4-FFF2-40B4-BE49-F238E27FC236}">
                <a16:creationId xmlns="" xmlns:a16="http://schemas.microsoft.com/office/drawing/2014/main" id="{A038549C-608D-4732-9276-FAB8BF10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4473" y="4600792"/>
            <a:ext cx="2503054" cy="819644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</a:t>
            </a:r>
            <a:endParaRPr lang="en-US" sz="36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AutoShape 2" descr="ผลการค้นหารูปภาพสำหรับ sdu transparent">
            <a:extLst>
              <a:ext uri="{FF2B5EF4-FFF2-40B4-BE49-F238E27FC236}">
                <a16:creationId xmlns="" xmlns:a16="http://schemas.microsoft.com/office/drawing/2014/main" id="{0D3FB568-03B2-4F60-8A9D-5A5AEAC852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" name="AutoShape 8" descr="ผลการค้นหารูปภาพสำหรับ sdu transparent">
            <a:extLst>
              <a:ext uri="{FF2B5EF4-FFF2-40B4-BE49-F238E27FC236}">
                <a16:creationId xmlns="" xmlns:a16="http://schemas.microsoft.com/office/drawing/2014/main" id="{F36C08C4-D6D4-4A59-A0D7-49A5502F86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1518" name="Picture 14" descr="ผลการค้นหารูปภาพสำหรับ sdu transparent">
            <a:extLst>
              <a:ext uri="{FF2B5EF4-FFF2-40B4-BE49-F238E27FC236}">
                <a16:creationId xmlns="" xmlns:a16="http://schemas.microsoft.com/office/drawing/2014/main" id="{6E38DBE0-88C8-4259-8B9E-75C5214A9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128" y="3886200"/>
            <a:ext cx="576943" cy="57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บทคัดย่อ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4033488686"/>
              </p:ext>
            </p:extLst>
          </p:nvPr>
        </p:nvGraphicFramePr>
        <p:xfrm>
          <a:off x="719115" y="1328056"/>
          <a:ext cx="10529716" cy="474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2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16096" y="5443625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ตัวเชื่อมต่อตรง 12">
            <a:extLst>
              <a:ext uri="{FF2B5EF4-FFF2-40B4-BE49-F238E27FC236}">
                <a16:creationId xmlns="" xmlns:a16="http://schemas.microsoft.com/office/drawing/2014/main" id="{AFA69D92-CB92-490A-A781-E2BDA55F16E9}"/>
              </a:ext>
            </a:extLst>
          </p:cNvPr>
          <p:cNvCxnSpPr>
            <a:cxnSpLocks/>
          </p:cNvCxnSpPr>
          <p:nvPr/>
        </p:nvCxnSpPr>
        <p:spPr>
          <a:xfrm>
            <a:off x="3088104" y="4403257"/>
            <a:ext cx="1741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อุปกรณ์ในการดำเนินการวิจัย</a:t>
            </a: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3206342658"/>
              </p:ext>
            </p:extLst>
          </p:nvPr>
        </p:nvGraphicFramePr>
        <p:xfrm>
          <a:off x="788500" y="1469571"/>
          <a:ext cx="10529716" cy="436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92296" y="5312996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วิธีการดำเนินการวิจัย</a:t>
            </a: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3407406280"/>
              </p:ext>
            </p:extLst>
          </p:nvPr>
        </p:nvGraphicFramePr>
        <p:xfrm>
          <a:off x="697344" y="1337142"/>
          <a:ext cx="10529716" cy="436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16096" y="5171482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33577139"/>
              </p:ext>
            </p:extLst>
          </p:nvPr>
        </p:nvGraphicFramePr>
        <p:xfrm>
          <a:off x="772672" y="1556657"/>
          <a:ext cx="10529716" cy="436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92296" y="5312996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วิธีการดำเนินการวิจัย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1025530370"/>
              </p:ext>
            </p:extLst>
          </p:nvPr>
        </p:nvGraphicFramePr>
        <p:xfrm>
          <a:off x="610260" y="1415143"/>
          <a:ext cx="10529716" cy="436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วิธีการดำเนินการวิจัย</a:t>
            </a:r>
          </a:p>
        </p:txBody>
      </p:sp>
      <p:sp>
        <p:nvSpPr>
          <p:cNvPr id="13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629008" y="5225912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en-US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2560368" y="5931925"/>
            <a:ext cx="6376804" cy="674914"/>
          </a:xfrm>
        </p:spPr>
        <p:txBody>
          <a:bodyPr>
            <a:normAutofit/>
          </a:bodyPr>
          <a:lstStyle/>
          <a:p>
            <a:pPr algn="ctr"/>
            <a:r>
              <a:rPr lang="th-TH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ภาพที่ 1.1 แสดงขั้นตอนการพัฒนาระบบ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780" y="578984"/>
            <a:ext cx="4886325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4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</a:t>
            </a:r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การทดลอง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1630323805"/>
              </p:ext>
            </p:extLst>
          </p:nvPr>
        </p:nvGraphicFramePr>
        <p:xfrm>
          <a:off x="719115" y="1687286"/>
          <a:ext cx="10529716" cy="4519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2567EAF5-D9CD-44BE-A0B7-065BCAFDD4AC}"/>
              </a:ext>
            </a:extLst>
          </p:cNvPr>
          <p:cNvSpPr/>
          <p:nvPr/>
        </p:nvSpPr>
        <p:spPr>
          <a:xfrm>
            <a:off x="610260" y="1116355"/>
            <a:ext cx="6546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ตอนที่ 1 ส่วนของโมบาย</a:t>
            </a:r>
            <a:r>
              <a:rPr lang="th-TH" sz="2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ชันแบ่งเป็น 2 ส่วน คือ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63956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732" y="2456089"/>
            <a:ext cx="1531554" cy="266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66692" y="5235596"/>
            <a:ext cx="5708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ภาพที่ 1.2  แสดงเมนูหน้าจอการใช้งานโมบาย</a:t>
            </a:r>
            <a:r>
              <a:rPr lang="th-TH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260" y="420678"/>
            <a:ext cx="8929744" cy="81964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</a:t>
            </a:r>
            <a:r>
              <a:rPr lang="th-TH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การทดลอง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2205880706"/>
              </p:ext>
            </p:extLst>
          </p:nvPr>
        </p:nvGraphicFramePr>
        <p:xfrm>
          <a:off x="719115" y="1687286"/>
          <a:ext cx="10529716" cy="4519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2567EAF5-D9CD-44BE-A0B7-065BCAFDD4AC}"/>
              </a:ext>
            </a:extLst>
          </p:cNvPr>
          <p:cNvSpPr/>
          <p:nvPr/>
        </p:nvSpPr>
        <p:spPr>
          <a:xfrm>
            <a:off x="610260" y="1116355"/>
            <a:ext cx="6546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ตอนที่ 1 ส่วนของโมบาย</a:t>
            </a:r>
            <a:r>
              <a:rPr lang="th-TH" sz="2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แอปพลิเค</a:t>
            </a:r>
            <a:r>
              <a:rPr lang="th-TH" sz="2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ชันแบ่งเป็น 2 ส่วน คือ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102054"/>
            <a:ext cx="1008962" cy="9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4">
            <a:extLst>
              <a:ext uri="{FF2B5EF4-FFF2-40B4-BE49-F238E27FC236}">
                <a16:creationId xmlns="" xmlns:a16="http://schemas.microsoft.com/office/drawing/2014/main" id="{B4BC9E61-9318-460E-9EBD-0ECEEA63ED5D}"/>
              </a:ext>
            </a:extLst>
          </p:cNvPr>
          <p:cNvSpPr txBox="1">
            <a:spLocks/>
          </p:cNvSpPr>
          <p:nvPr/>
        </p:nvSpPr>
        <p:spPr>
          <a:xfrm>
            <a:off x="726979" y="5639569"/>
            <a:ext cx="10510092" cy="521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การประชุมวิชาการระดับชาติและนานาชาติ งานเกษตร</a:t>
            </a:r>
            <a:r>
              <a:rPr lang="th-TH" sz="12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แฟร์</a:t>
            </a:r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นนทรีอีสาน ประจำปี 2560  “นวัตกรรมและเทคโนโลยีเพื่อคุณภาพชีวิตและสังคมที่ยั่งยืน”</a:t>
            </a:r>
          </a:p>
          <a:p>
            <a:pPr algn="ctr"/>
            <a:r>
              <a:rPr lang="th-TH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and Technology for Quality of Life and Sustainable Society)</a:t>
            </a:r>
            <a:endParaRPr lang="th-TH" sz="12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11139976" y="6355678"/>
            <a:ext cx="917986" cy="50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400" dirty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 </a:t>
            </a:r>
            <a:r>
              <a:rPr lang="th-TH" sz="1400" dirty="0" smtClean="0">
                <a:solidFill>
                  <a:srgbClr val="33CA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en-US" sz="1400" dirty="0">
              <a:solidFill>
                <a:srgbClr val="33CA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 descr="ช่างรัก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124" y="2601459"/>
            <a:ext cx="4487361" cy="253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สี่เหลี่ยมผืนผ้า 11"/>
          <p:cNvSpPr/>
          <p:nvPr/>
        </p:nvSpPr>
        <p:spPr>
          <a:xfrm>
            <a:off x="2866692" y="5235596"/>
            <a:ext cx="7505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ภาพที่ 1.3  ส่วนแสดงชิ้นงานช่างสิบหมู่ที่เลือกมาในรูปแบบสร้างความจริงเสริม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2888916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1561120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Represent each step or phase of a process with pictures and titles in this SmartArt diagram. (Widescreen, 16X9 format)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2012-04-27T06:43:00+00:00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TP102888915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834338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90C868D2-6573-4D26-A171-D32801EAA2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3F6DF7-D8CC-419D-BABE-6EEBE587C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873beb7-5857-4685-be1f-d57550cc96cc"/>
    <ds:schemaRef ds:uri="http://purl.org/dc/dcmitype/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tf02888916</Template>
  <TotalTime>0</TotalTime>
  <Words>2168</Words>
  <Application>Microsoft Office PowerPoint</Application>
  <PresentationFormat>กำหนดเอง</PresentationFormat>
  <Paragraphs>238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tf02888916</vt:lpstr>
      <vt:lpstr>Mobile Augmented Reality Application for Learning the Traditional Art</vt:lpstr>
      <vt:lpstr>บทคัดย่อ</vt:lpstr>
      <vt:lpstr>อุปกรณ์ในการดำเนินการวิจัย</vt:lpstr>
      <vt:lpstr>วิธีการดำเนินการวิจัย</vt:lpstr>
      <vt:lpstr>วิธีการดำเนินการวิจัย</vt:lpstr>
      <vt:lpstr>วิธีการดำเนินการวิจัย</vt:lpstr>
      <vt:lpstr>ภาพที่ 1.1 แสดงขั้นตอนการพัฒนาระบบ</vt:lpstr>
      <vt:lpstr>ผลการทดลอง</vt:lpstr>
      <vt:lpstr>ผลการทดลอง</vt:lpstr>
      <vt:lpstr>ผลการทดลอง</vt:lpstr>
      <vt:lpstr>ผลการทดลอง</vt:lpstr>
      <vt:lpstr>ผลการทดลอง</vt:lpstr>
      <vt:lpstr>สรุป</vt:lpstr>
      <vt:lpstr>ผลการศึกษาและการอภิปรายผล</vt:lpstr>
      <vt:lpstr>ผลการศึกษาและการอภิปรายผล</vt:lpstr>
      <vt:lpstr>กิตติกรรมประกาศ</vt:lpstr>
      <vt:lpstr>เอกสารอ้างอิง</vt:lpstr>
      <vt:lpstr>จบการนำเสนอ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2017-10-12T09:19:35Z</dcterms:created>
  <dcterms:modified xsi:type="dcterms:W3CDTF">2017-11-23T03:10:53Z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